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62" r:id="rId2"/>
    <p:sldId id="257" r:id="rId3"/>
    <p:sldId id="259" r:id="rId4"/>
    <p:sldId id="27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770A-6094-42F3-B81E-A3AC0D6B33FC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26B1-D11B-49C4-9402-17629D6501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161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7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hape 7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91937" rIns="91937" bIns="91937"/>
          <a:lstStyle/>
          <a:p>
            <a:pPr>
              <a:spcBef>
                <a:spcPct val="0"/>
              </a:spcBef>
            </a:pPr>
            <a:endParaRPr lang="es-ES" altLang="es-AR" smtClean="0">
              <a:ea typeface="ＭＳ Ｐゴシック" panose="020B0600070205080204" pitchFamily="34" charset="-128"/>
            </a:endParaRPr>
          </a:p>
        </p:txBody>
      </p:sp>
      <p:sp>
        <p:nvSpPr>
          <p:cNvPr id="35844" name="Shape 7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25000"/>
            </a:pPr>
            <a:fld id="{03DDB9AA-C5BB-49F4-83E5-E71C2016B9B0}" type="slidenum">
              <a:rPr lang="es-ES" altLang="es-AR" smtClean="0">
                <a:latin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5</a:t>
            </a:fld>
            <a:endParaRPr lang="es-ES" altLang="es-A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6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5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hape 25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/>
          <a:p>
            <a:pPr>
              <a:spcBef>
                <a:spcPct val="0"/>
              </a:spcBef>
              <a:buSzPct val="25000"/>
            </a:pPr>
            <a:endParaRPr lang="es-ES" altLang="es-AR" smtClean="0">
              <a:solidFill>
                <a:srgbClr val="000000"/>
              </a:solidFill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9460" name="Shape 25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SzPct val="25000"/>
            </a:pPr>
            <a:fld id="{67098B4B-AB94-407A-A41D-032604A7CFD0}" type="slidenum">
              <a:rPr lang="es-ES" altLang="es-AR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13</a:t>
            </a:fld>
            <a:endParaRPr lang="es-ES" altLang="es-AR" smtClean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7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7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hape 7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91937" rIns="91937" bIns="91937"/>
          <a:lstStyle/>
          <a:p>
            <a:pPr>
              <a:spcBef>
                <a:spcPct val="0"/>
              </a:spcBef>
            </a:pPr>
            <a:endParaRPr lang="es-ES" altLang="es-AR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Shape 7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fld id="{DC032A38-76AF-4EC9-9F98-A7BC45CB04F6}" type="slidenum">
              <a:rPr lang="es-ES" altLang="es-AR" smtClean="0"/>
              <a:pPr>
                <a:spcBef>
                  <a:spcPct val="0"/>
                </a:spcBef>
                <a:buClr>
                  <a:srgbClr val="000000"/>
                </a:buClr>
                <a:buSzPct val="25000"/>
              </a:pPr>
              <a:t>14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355988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582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905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600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EF89-5CCF-4863-A9E8-515C4B2C6522}" type="datetime1">
              <a:rPr lang="es-AR"/>
              <a:pPr>
                <a:defRPr/>
              </a:pPr>
              <a:t>22/05/2017</a:t>
            </a:fld>
            <a:endParaRPr lang="en-US" dirty="0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A6FC-9DB9-42E9-B100-8D152F71BE6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74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 txBox="1">
            <a:spLocks noGrp="1"/>
          </p:cNvSpPr>
          <p:nvPr>
            <p:ph type="ftr" idx="10"/>
          </p:nvPr>
        </p:nvSpPr>
        <p:spPr/>
        <p:txBody>
          <a:bodyPr lIns="91425" tIns="91425" rIns="91425" bIns="91425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" name="Shape 62"/>
          <p:cNvSpPr txBox="1">
            <a:spLocks noGrp="1"/>
          </p:cNvSpPr>
          <p:nvPr>
            <p:ph type="dt" idx="11"/>
          </p:nvPr>
        </p:nvSpPr>
        <p:spPr/>
        <p:txBody>
          <a:bodyPr lIns="91425" tIns="91425" rIns="91425" bIns="91425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Shape 63"/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buSzPct val="25000"/>
              <a:defRPr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3BE67E6-B405-427C-846F-4F214F6B1CC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9825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535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443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33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009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490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77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562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12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F071B-15B3-463B-AC00-C05B4351DF1C}" type="datetimeFigureOut">
              <a:rPr lang="es-ES" smtClean="0"/>
              <a:pPr/>
              <a:t>22/05/2017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0D960-7B6D-42FC-9CC2-65D1190480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23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miento@producci&#243;n.gob.a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/>
          <p:cNvSpPr/>
          <p:nvPr/>
        </p:nvSpPr>
        <p:spPr>
          <a:xfrm>
            <a:off x="0" y="-14288"/>
            <a:ext cx="9144000" cy="58086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1425" tIns="91425" rIns="91425" bIns="91425" anchor="ctr"/>
          <a:lstStyle/>
          <a:p>
            <a:pPr indent="457200">
              <a:spcBef>
                <a:spcPts val="0"/>
              </a:spcBef>
              <a:spcAft>
                <a:spcPts val="0"/>
              </a:spcAft>
              <a:buClr>
                <a:srgbClr val="0091D1"/>
              </a:buClr>
              <a:buSzPct val="25000"/>
              <a:buFont typeface="Montserrat"/>
              <a:buNone/>
              <a:defRPr/>
            </a:pPr>
            <a:r>
              <a:rPr lang="es-ES" sz="4800" b="1" dirty="0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SUBSECRETARÍA DE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  <a:buClr>
                <a:srgbClr val="0091D1"/>
              </a:buClr>
              <a:buSzPct val="25000"/>
              <a:buFont typeface="Montserrat"/>
              <a:buNone/>
              <a:defRPr/>
            </a:pPr>
            <a:r>
              <a:rPr lang="es-ES" sz="4800" b="1" dirty="0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  <a:p>
            <a:pPr marL="465137" indent="-7937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pPr>
            <a:endParaRPr sz="2800" dirty="0">
              <a:solidFill>
                <a:srgbClr val="0091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>
              <a:spcBef>
                <a:spcPts val="0"/>
              </a:spcBef>
              <a:spcAft>
                <a:spcPts val="0"/>
              </a:spcAft>
              <a:buClr>
                <a:srgbClr val="0091D1"/>
              </a:buClr>
              <a:buFont typeface="Montserrat"/>
              <a:buNone/>
              <a:defRPr/>
            </a:pPr>
            <a:endParaRPr sz="4800" b="1" dirty="0">
              <a:solidFill>
                <a:srgbClr val="00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Shape 80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6096000"/>
            <a:ext cx="2681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1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961101-F781-4E16-A1C9-6D3303BEBD2A}" type="slidenum">
              <a:rPr lang="es-AR" altLang="es-AR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AR" altLang="es-AR" sz="900">
              <a:solidFill>
                <a:srgbClr val="898989"/>
              </a:solidFill>
            </a:endParaRP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" y="1340768"/>
            <a:ext cx="8222536" cy="341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Shape 281"/>
          <p:cNvSpPr txBox="1">
            <a:spLocks noChangeArrowheads="1"/>
          </p:cNvSpPr>
          <p:nvPr/>
        </p:nvSpPr>
        <p:spPr bwMode="auto">
          <a:xfrm>
            <a:off x="1184421" y="4876886"/>
            <a:ext cx="6782222" cy="677962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Describí el destino de financiamiento por el cual requerís la garantía</a:t>
            </a:r>
          </a:p>
        </p:txBody>
      </p:sp>
      <p:grpSp>
        <p:nvGrpSpPr>
          <p:cNvPr id="10" name="Grupo 16"/>
          <p:cNvGrpSpPr>
            <a:grpSpLocks/>
          </p:cNvGrpSpPr>
          <p:nvPr/>
        </p:nvGrpSpPr>
        <p:grpSpPr bwMode="auto">
          <a:xfrm>
            <a:off x="945555" y="0"/>
            <a:ext cx="7170738" cy="750887"/>
            <a:chOff x="2667001" y="-2260"/>
            <a:chExt cx="6858000" cy="751044"/>
          </a:xfrm>
        </p:grpSpPr>
        <p:sp>
          <p:nvSpPr>
            <p:cNvPr id="11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561 h 1136650"/>
                <a:gd name="T2" fmla="*/ 852 w 13004800"/>
                <a:gd name="T3" fmla="*/ 561 h 1136650"/>
                <a:gd name="T4" fmla="*/ 852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56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2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51 w 3822065"/>
                <a:gd name="T1" fmla="*/ 0 h 1132205"/>
                <a:gd name="T2" fmla="*/ 0 w 3822065"/>
                <a:gd name="T3" fmla="*/ 0 h 1132205"/>
                <a:gd name="T4" fmla="*/ 0 w 3822065"/>
                <a:gd name="T5" fmla="*/ 561 h 1132205"/>
                <a:gd name="T6" fmla="*/ 176 w 3822065"/>
                <a:gd name="T7" fmla="*/ 561 h 1132205"/>
                <a:gd name="T8" fmla="*/ 251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3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35 w 2066289"/>
                <a:gd name="T1" fmla="*/ 0 h 1136650"/>
                <a:gd name="T2" fmla="*/ 0 w 2066289"/>
                <a:gd name="T3" fmla="*/ 0 h 1136650"/>
                <a:gd name="T4" fmla="*/ 0 w 2066289"/>
                <a:gd name="T5" fmla="*/ 562 h 1136650"/>
                <a:gd name="T6" fmla="*/ 60 w 2066289"/>
                <a:gd name="T7" fmla="*/ 562 h 1136650"/>
                <a:gd name="T8" fmla="*/ 135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40965" name="Rectángulo 10"/>
          <p:cNvSpPr>
            <a:spLocks noChangeArrowheads="1"/>
          </p:cNvSpPr>
          <p:nvPr/>
        </p:nvSpPr>
        <p:spPr bwMode="auto">
          <a:xfrm>
            <a:off x="3409206" y="0"/>
            <a:ext cx="4687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altLang="es-AR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Registrá</a:t>
            </a:r>
            <a:r>
              <a:rPr lang="es-ES" altLang="es-A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tu solicitud en 3 simples pasos</a:t>
            </a:r>
          </a:p>
        </p:txBody>
      </p:sp>
    </p:spTree>
    <p:extLst>
      <p:ext uri="{BB962C8B-B14F-4D97-AF65-F5344CB8AC3E}">
        <p14:creationId xmlns:p14="http://schemas.microsoft.com/office/powerpoint/2010/main" val="11219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030516" y="5588794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14A901-680F-4E07-87FF-6A6FE7581FE8}" type="slidenum">
              <a:rPr lang="es-AR" altLang="es-AR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AR" altLang="es-AR" sz="900">
              <a:solidFill>
                <a:srgbClr val="898989"/>
              </a:solidFill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7116"/>
            <a:ext cx="7734052" cy="414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Shape 281"/>
          <p:cNvSpPr txBox="1">
            <a:spLocks noChangeArrowheads="1"/>
          </p:cNvSpPr>
          <p:nvPr/>
        </p:nvSpPr>
        <p:spPr bwMode="auto">
          <a:xfrm>
            <a:off x="1564792" y="5336183"/>
            <a:ext cx="5971603" cy="505221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Para una mejor evaluación </a:t>
            </a:r>
            <a:r>
              <a:rPr lang="es-ES" altLang="es-AR" sz="1800" dirty="0" err="1">
                <a:solidFill>
                  <a:srgbClr val="4F6128"/>
                </a:solidFill>
                <a:cs typeface="Arial" panose="020B0604020202020204" pitchFamily="34" charset="0"/>
              </a:rPr>
              <a:t>cargá</a:t>
            </a: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 el último balance</a:t>
            </a:r>
          </a:p>
        </p:txBody>
      </p:sp>
      <p:grpSp>
        <p:nvGrpSpPr>
          <p:cNvPr id="10" name="Grupo 16"/>
          <p:cNvGrpSpPr>
            <a:grpSpLocks/>
          </p:cNvGrpSpPr>
          <p:nvPr/>
        </p:nvGrpSpPr>
        <p:grpSpPr bwMode="auto">
          <a:xfrm>
            <a:off x="945555" y="0"/>
            <a:ext cx="7170738" cy="750887"/>
            <a:chOff x="2667001" y="-2260"/>
            <a:chExt cx="6858000" cy="751044"/>
          </a:xfrm>
        </p:grpSpPr>
        <p:sp>
          <p:nvSpPr>
            <p:cNvPr id="11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561 h 1136650"/>
                <a:gd name="T2" fmla="*/ 852 w 13004800"/>
                <a:gd name="T3" fmla="*/ 561 h 1136650"/>
                <a:gd name="T4" fmla="*/ 852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56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2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51 w 3822065"/>
                <a:gd name="T1" fmla="*/ 0 h 1132205"/>
                <a:gd name="T2" fmla="*/ 0 w 3822065"/>
                <a:gd name="T3" fmla="*/ 0 h 1132205"/>
                <a:gd name="T4" fmla="*/ 0 w 3822065"/>
                <a:gd name="T5" fmla="*/ 561 h 1132205"/>
                <a:gd name="T6" fmla="*/ 176 w 3822065"/>
                <a:gd name="T7" fmla="*/ 561 h 1132205"/>
                <a:gd name="T8" fmla="*/ 251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3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35 w 2066289"/>
                <a:gd name="T1" fmla="*/ 0 h 1136650"/>
                <a:gd name="T2" fmla="*/ 0 w 2066289"/>
                <a:gd name="T3" fmla="*/ 0 h 1136650"/>
                <a:gd name="T4" fmla="*/ 0 w 2066289"/>
                <a:gd name="T5" fmla="*/ 562 h 1136650"/>
                <a:gd name="T6" fmla="*/ 60 w 2066289"/>
                <a:gd name="T7" fmla="*/ 562 h 1136650"/>
                <a:gd name="T8" fmla="*/ 135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14" name="Rectángulo 10"/>
          <p:cNvSpPr>
            <a:spLocks noChangeArrowheads="1"/>
          </p:cNvSpPr>
          <p:nvPr/>
        </p:nvSpPr>
        <p:spPr bwMode="auto">
          <a:xfrm>
            <a:off x="3409206" y="0"/>
            <a:ext cx="4687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altLang="es-AR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Registrá</a:t>
            </a:r>
            <a:r>
              <a:rPr lang="es-ES" altLang="es-A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tu solicitud en 3 simples pasos</a:t>
            </a:r>
          </a:p>
        </p:txBody>
      </p:sp>
    </p:spTree>
    <p:extLst>
      <p:ext uri="{BB962C8B-B14F-4D97-AF65-F5344CB8AC3E}">
        <p14:creationId xmlns:p14="http://schemas.microsoft.com/office/powerpoint/2010/main" val="31686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436C3-995D-466A-97E2-0BED82A458FC}" type="slidenum">
              <a:rPr lang="es-ES" altLang="es-A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ES" altLang="es-AR" sz="1200" smtClean="0">
              <a:solidFill>
                <a:srgbClr val="898989"/>
              </a:solidFill>
            </a:endParaRPr>
          </a:p>
        </p:txBody>
      </p:sp>
      <p:sp>
        <p:nvSpPr>
          <p:cNvPr id="17411" name="9 Rectángulo redondeado"/>
          <p:cNvSpPr>
            <a:spLocks noChangeArrowheads="1"/>
          </p:cNvSpPr>
          <p:nvPr/>
        </p:nvSpPr>
        <p:spPr bwMode="auto">
          <a:xfrm>
            <a:off x="744538" y="2216150"/>
            <a:ext cx="7878762" cy="2447925"/>
          </a:xfrm>
          <a:prstGeom prst="roundRect">
            <a:avLst>
              <a:gd name="adj" fmla="val 16667"/>
            </a:avLst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25000"/>
              <a:buFontTx/>
              <a:buNone/>
            </a:pPr>
            <a:r>
              <a:rPr lang="es-AR" altLang="es-AR" sz="2800">
                <a:solidFill>
                  <a:srgbClr val="FFFFFF"/>
                </a:solidFill>
                <a:cs typeface="Arial" panose="020B0604020202020204" pitchFamily="34" charset="0"/>
              </a:rPr>
              <a:t>¿Cómo acceder a las líneas de financiamiento?</a:t>
            </a:r>
          </a:p>
        </p:txBody>
      </p:sp>
    </p:spTree>
    <p:extLst>
      <p:ext uri="{BB962C8B-B14F-4D97-AF65-F5344CB8AC3E}">
        <p14:creationId xmlns:p14="http://schemas.microsoft.com/office/powerpoint/2010/main" val="14004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5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EB437C-7912-471A-A18A-E5685CD1B722}" type="slidenum">
              <a:rPr lang="es-ES" altLang="es-AR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ES" altLang="es-AR" sz="1600" smtClean="0">
              <a:solidFill>
                <a:srgbClr val="898989"/>
              </a:solidFill>
            </a:endParaRPr>
          </a:p>
        </p:txBody>
      </p:sp>
      <p:cxnSp>
        <p:nvCxnSpPr>
          <p:cNvPr id="18435" name="Shape 256"/>
          <p:cNvCxnSpPr>
            <a:cxnSpLocks noChangeShapeType="1"/>
          </p:cNvCxnSpPr>
          <p:nvPr/>
        </p:nvCxnSpPr>
        <p:spPr bwMode="auto">
          <a:xfrm rot="10800000">
            <a:off x="-323850" y="6165850"/>
            <a:ext cx="0" cy="71438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36" name="Grupo 16"/>
          <p:cNvGrpSpPr>
            <a:grpSpLocks/>
          </p:cNvGrpSpPr>
          <p:nvPr/>
        </p:nvGrpSpPr>
        <p:grpSpPr bwMode="auto">
          <a:xfrm>
            <a:off x="827088" y="6350"/>
            <a:ext cx="7170737" cy="750888"/>
            <a:chOff x="2667001" y="-2260"/>
            <a:chExt cx="6858000" cy="751044"/>
          </a:xfrm>
        </p:grpSpPr>
        <p:sp>
          <p:nvSpPr>
            <p:cNvPr id="18443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47 h 1136650"/>
                <a:gd name="T2" fmla="*/ 18 w 13004800"/>
                <a:gd name="T3" fmla="*/ 47 h 1136650"/>
                <a:gd name="T4" fmla="*/ 18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47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8444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6 w 3822065"/>
                <a:gd name="T1" fmla="*/ 0 h 1132205"/>
                <a:gd name="T2" fmla="*/ 0 w 3822065"/>
                <a:gd name="T3" fmla="*/ 0 h 1132205"/>
                <a:gd name="T4" fmla="*/ 0 w 3822065"/>
                <a:gd name="T5" fmla="*/ 47 h 1132205"/>
                <a:gd name="T6" fmla="*/ 4 w 3822065"/>
                <a:gd name="T7" fmla="*/ 47 h 1132205"/>
                <a:gd name="T8" fmla="*/ 6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8445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3 w 2066289"/>
                <a:gd name="T1" fmla="*/ 0 h 1136650"/>
                <a:gd name="T2" fmla="*/ 0 w 2066289"/>
                <a:gd name="T3" fmla="*/ 0 h 1136650"/>
                <a:gd name="T4" fmla="*/ 0 w 2066289"/>
                <a:gd name="T5" fmla="*/ 47 h 1136650"/>
                <a:gd name="T6" fmla="*/ 2 w 2066289"/>
                <a:gd name="T7" fmla="*/ 47 h 1136650"/>
                <a:gd name="T8" fmla="*/ 3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18437" name="Rectángulo 14"/>
          <p:cNvSpPr>
            <a:spLocks noChangeArrowheads="1"/>
          </p:cNvSpPr>
          <p:nvPr/>
        </p:nvSpPr>
        <p:spPr bwMode="auto">
          <a:xfrm>
            <a:off x="8101013" y="63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AR" altLang="es-AR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428625" y="1192213"/>
            <a:ext cx="7961313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ángulo 17"/>
          <p:cNvSpPr>
            <a:spLocks noChangeArrowheads="1"/>
          </p:cNvSpPr>
          <p:nvPr/>
        </p:nvSpPr>
        <p:spPr bwMode="auto">
          <a:xfrm>
            <a:off x="3097213" y="6350"/>
            <a:ext cx="487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Formulario único para solicitud de crédito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428625" y="4652963"/>
            <a:ext cx="2630488" cy="2068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8441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6" r="9506" b="26378"/>
          <a:stretch>
            <a:fillRect/>
          </a:stretch>
        </p:blipFill>
        <p:spPr bwMode="auto">
          <a:xfrm>
            <a:off x="1187450" y="757238"/>
            <a:ext cx="643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1966913" y="823913"/>
            <a:ext cx="5653087" cy="4445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76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-14288"/>
            <a:ext cx="9144000" cy="58086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1425" tIns="91425" rIns="91425" bIns="91425" anchor="ctr"/>
          <a:lstStyle/>
          <a:p>
            <a:pPr marL="465126" indent="-7937" algn="ctr">
              <a:buClr>
                <a:schemeClr val="dk1"/>
              </a:buClr>
              <a:defRPr/>
            </a:pPr>
            <a:r>
              <a:rPr lang="es-AR" sz="3000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Montserrat"/>
                <a:hlinkClick r:id="rId3"/>
              </a:rPr>
              <a:t>financiamiento@producción.gob.ar</a:t>
            </a:r>
            <a:endParaRPr lang="es-AR" sz="3000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  <a:p>
            <a:pPr marL="465126" indent="-7937" algn="ctr">
              <a:buClr>
                <a:schemeClr val="dk1"/>
              </a:buClr>
              <a:defRPr/>
            </a:pPr>
            <a:endParaRPr lang="es-AR" sz="3000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5126" indent="-7937" algn="ctr">
              <a:buClr>
                <a:schemeClr val="dk1"/>
              </a:buClr>
              <a:defRPr/>
            </a:pPr>
            <a:r>
              <a:rPr lang="es-AR" sz="3000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0800.333.PYME (7963)</a:t>
            </a:r>
            <a:endParaRPr sz="3000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  <a:p>
            <a:pPr indent="457189">
              <a:buClr>
                <a:srgbClr val="0091D1"/>
              </a:buClr>
              <a:defRPr/>
            </a:pPr>
            <a:endParaRPr sz="4800" b="1" dirty="0">
              <a:solidFill>
                <a:srgbClr val="00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891" name="Shape 8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6096000"/>
            <a:ext cx="2681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611563" y="1055688"/>
            <a:ext cx="1987550" cy="63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35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Consultas</a:t>
            </a:r>
          </a:p>
        </p:txBody>
      </p:sp>
    </p:spTree>
    <p:extLst>
      <p:ext uri="{BB962C8B-B14F-4D97-AF65-F5344CB8AC3E}">
        <p14:creationId xmlns:p14="http://schemas.microsoft.com/office/powerpoint/2010/main" val="42113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2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47222"/>
            <a:ext cx="4921091" cy="3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50" y="2725096"/>
            <a:ext cx="2178631" cy="312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Shape 263"/>
          <p:cNvSpPr txBox="1">
            <a:spLocks noChangeArrowheads="1"/>
          </p:cNvSpPr>
          <p:nvPr/>
        </p:nvSpPr>
        <p:spPr bwMode="auto">
          <a:xfrm>
            <a:off x="-14288" y="623888"/>
            <a:ext cx="9144001" cy="4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s-ES" sz="2000" dirty="0">
              <a:solidFill>
                <a:srgbClr val="666666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7496" y="1067515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defRPr/>
            </a:pPr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Financia proyectos de inversión y capital de trabajo a PyMES de la región extra-pampeana, para mejorar la competitividad de los complejos regionales priorizados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42935" y="1734708"/>
            <a:ext cx="7429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Las actividades productivas deben encontrarse localizadas fuera de la región pampeana.  Se excluyen las provincias de Buenos Aires, Córdoba, CABA y Santa Fe.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781197" y="2442705"/>
            <a:ext cx="3279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AR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Complejos priorizados </a:t>
            </a:r>
          </a:p>
        </p:txBody>
      </p:sp>
      <p:grpSp>
        <p:nvGrpSpPr>
          <p:cNvPr id="12" name="Grupo 16"/>
          <p:cNvGrpSpPr>
            <a:grpSpLocks/>
          </p:cNvGrpSpPr>
          <p:nvPr/>
        </p:nvGrpSpPr>
        <p:grpSpPr bwMode="auto">
          <a:xfrm>
            <a:off x="915192" y="3378"/>
            <a:ext cx="7170738" cy="750887"/>
            <a:chOff x="2667001" y="-2260"/>
            <a:chExt cx="6858000" cy="751044"/>
          </a:xfrm>
        </p:grpSpPr>
        <p:sp>
          <p:nvSpPr>
            <p:cNvPr id="13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561 h 1136650"/>
                <a:gd name="T2" fmla="*/ 852 w 13004800"/>
                <a:gd name="T3" fmla="*/ 561 h 1136650"/>
                <a:gd name="T4" fmla="*/ 852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56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4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51 w 3822065"/>
                <a:gd name="T1" fmla="*/ 0 h 1132205"/>
                <a:gd name="T2" fmla="*/ 0 w 3822065"/>
                <a:gd name="T3" fmla="*/ 0 h 1132205"/>
                <a:gd name="T4" fmla="*/ 0 w 3822065"/>
                <a:gd name="T5" fmla="*/ 561 h 1132205"/>
                <a:gd name="T6" fmla="*/ 176 w 3822065"/>
                <a:gd name="T7" fmla="*/ 561 h 1132205"/>
                <a:gd name="T8" fmla="*/ 251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5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35 w 2066289"/>
                <a:gd name="T1" fmla="*/ 0 h 1136650"/>
                <a:gd name="T2" fmla="*/ 0 w 2066289"/>
                <a:gd name="T3" fmla="*/ 0 h 1136650"/>
                <a:gd name="T4" fmla="*/ 0 w 2066289"/>
                <a:gd name="T5" fmla="*/ 562 h 1136650"/>
                <a:gd name="T6" fmla="*/ 60 w 2066289"/>
                <a:gd name="T7" fmla="*/ 562 h 1136650"/>
                <a:gd name="T8" fmla="*/ 135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16" name="Rectángulo 17"/>
          <p:cNvSpPr>
            <a:spLocks noChangeArrowheads="1"/>
          </p:cNvSpPr>
          <p:nvPr/>
        </p:nvSpPr>
        <p:spPr bwMode="auto">
          <a:xfrm>
            <a:off x="3417497" y="44115"/>
            <a:ext cx="46346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s-E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PROGRAMA </a:t>
            </a:r>
            <a:r>
              <a:rPr lang="es-E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DE COMPETITIVIDAD </a:t>
            </a:r>
            <a:endParaRPr lang="es-ES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algn="r">
              <a:spcBef>
                <a:spcPct val="0"/>
              </a:spcBef>
              <a:buNone/>
            </a:pPr>
            <a:r>
              <a:rPr lang="es-E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DE </a:t>
            </a:r>
            <a:r>
              <a:rPr lang="es-E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ECONOMÍAS </a:t>
            </a:r>
            <a:r>
              <a:rPr lang="es-E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REGIONALES - </a:t>
            </a:r>
            <a:r>
              <a:rPr lang="es-ES" altLang="es-AR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(PROCER)</a:t>
            </a:r>
            <a:endParaRPr lang="es-AR" altLang="es-AR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8307" y="1009726"/>
            <a:ext cx="7907352" cy="1267146"/>
          </a:xfrm>
        </p:spPr>
        <p:txBody>
          <a:bodyPr>
            <a:noAutofit/>
          </a:bodyPr>
          <a:lstStyle/>
          <a:p>
            <a:pPr marL="1080000" indent="-360363" algn="l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Cupo total </a:t>
            </a:r>
            <a:r>
              <a:rPr lang="es-A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$ 160 millones</a:t>
            </a:r>
          </a:p>
          <a:p>
            <a:pPr marL="1080000" indent="-360363" algn="l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Tasa del </a:t>
            </a: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9 %</a:t>
            </a:r>
          </a:p>
          <a:p>
            <a:pPr marL="1080000" indent="-360363" algn="l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 puede solicitar en </a:t>
            </a: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5 bancos </a:t>
            </a: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(Galicia, Macro, </a:t>
            </a:r>
            <a:r>
              <a:rPr lang="es-AR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Credicoop</a:t>
            </a: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Patagonia, Banco de 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Chubut</a:t>
            </a: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)</a:t>
            </a:r>
            <a:endParaRPr lang="es-A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736614" y="4581128"/>
            <a:ext cx="709228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962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Créditos para capital de trabajo</a:t>
            </a:r>
          </a:p>
          <a:p>
            <a:pPr marL="1169988" marR="0" lvl="0" indent="-360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Hasta el 40% de las ventas anuales de la empresa.</a:t>
            </a:r>
          </a:p>
          <a:p>
            <a:pPr marL="1169988" marR="0" lvl="0" indent="-360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Monto máximo equivalente en pesos de hasta USD 1 millón.</a:t>
            </a:r>
          </a:p>
          <a:p>
            <a:pPr marL="1169988" marR="0" lvl="0" indent="-360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Plazo máximo: 36 meses según las características del proyecto.</a:t>
            </a:r>
          </a:p>
          <a:p>
            <a:pPr marL="1169988" marR="0" lvl="0" indent="-360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Período de gracia: hasta 12 meses sobre el capital.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upo 16"/>
          <p:cNvGrpSpPr>
            <a:grpSpLocks/>
          </p:cNvGrpSpPr>
          <p:nvPr/>
        </p:nvGrpSpPr>
        <p:grpSpPr bwMode="auto">
          <a:xfrm>
            <a:off x="736614" y="0"/>
            <a:ext cx="7170738" cy="750887"/>
            <a:chOff x="2667001" y="-2260"/>
            <a:chExt cx="6858000" cy="751044"/>
          </a:xfrm>
        </p:grpSpPr>
        <p:sp>
          <p:nvSpPr>
            <p:cNvPr id="9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561 h 1136650"/>
                <a:gd name="T2" fmla="*/ 852 w 13004800"/>
                <a:gd name="T3" fmla="*/ 561 h 1136650"/>
                <a:gd name="T4" fmla="*/ 852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56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0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51 w 3822065"/>
                <a:gd name="T1" fmla="*/ 0 h 1132205"/>
                <a:gd name="T2" fmla="*/ 0 w 3822065"/>
                <a:gd name="T3" fmla="*/ 0 h 1132205"/>
                <a:gd name="T4" fmla="*/ 0 w 3822065"/>
                <a:gd name="T5" fmla="*/ 561 h 1132205"/>
                <a:gd name="T6" fmla="*/ 176 w 3822065"/>
                <a:gd name="T7" fmla="*/ 561 h 1132205"/>
                <a:gd name="T8" fmla="*/ 251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1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35 w 2066289"/>
                <a:gd name="T1" fmla="*/ 0 h 1136650"/>
                <a:gd name="T2" fmla="*/ 0 w 2066289"/>
                <a:gd name="T3" fmla="*/ 0 h 1136650"/>
                <a:gd name="T4" fmla="*/ 0 w 2066289"/>
                <a:gd name="T5" fmla="*/ 562 h 1136650"/>
                <a:gd name="T6" fmla="*/ 60 w 2066289"/>
                <a:gd name="T7" fmla="*/ 562 h 1136650"/>
                <a:gd name="T8" fmla="*/ 135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032588" y="-16434"/>
            <a:ext cx="18934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alt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PROCER</a:t>
            </a:r>
          </a:p>
          <a:p>
            <a:pPr algn="r"/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Características</a:t>
            </a:r>
            <a:endParaRPr lang="es-AR" sz="2000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736614" y="2696722"/>
            <a:ext cx="7907352" cy="171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269875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s-A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Créditos para proyectos de inversión </a:t>
            </a:r>
          </a:p>
          <a:p>
            <a:pPr marL="1169988" indent="-360363" algn="l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Hasta el 80% del valor de proyecto.</a:t>
            </a:r>
          </a:p>
          <a:p>
            <a:pPr marL="1169988" indent="-360363" algn="l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Monto máximo equivalente en pesos de hasta USD 3 millones.</a:t>
            </a:r>
          </a:p>
          <a:p>
            <a:pPr marL="1169988" indent="-360363" algn="l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Plazo máximo: 84 meses según las características del proyecto.</a:t>
            </a:r>
          </a:p>
          <a:p>
            <a:pPr marL="1169988" indent="-360363" algn="l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Período de gracia: hasta 36 meses sobre el capital.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16832"/>
            <a:ext cx="7992888" cy="3439229"/>
          </a:xfrm>
        </p:spPr>
        <p:txBody>
          <a:bodyPr>
            <a:noAutofit/>
          </a:bodyPr>
          <a:lstStyle/>
          <a:p>
            <a:pPr marL="900113" indent="-360363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s-A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Plazo de vigencia del cupo: </a:t>
            </a:r>
            <a:r>
              <a:rPr lang="es-A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120 días corridos contados desde la fecha de notificada la adjudicación.</a:t>
            </a:r>
          </a:p>
          <a:p>
            <a:pPr marL="900113" indent="-360363"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s-A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900113" indent="-360363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s-A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Destino de los fondos: </a:t>
            </a:r>
            <a:r>
              <a:rPr lang="es-A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El cupo que resulte adjudicado deberá destinarse a sub-préstamos para la financiación de Proyectos de Inversión y/o Capital de Trabajo. Podrá incluirse en el proyecto de inversión, capital de trabajo que permita la puesta en marcha del proyecto siempre y cuando no supere el 10% del financiamiento solicitado.</a:t>
            </a:r>
          </a:p>
          <a:p>
            <a:pPr marL="900113" indent="-360363"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s-A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8" name="Grupo 16"/>
          <p:cNvGrpSpPr>
            <a:grpSpLocks/>
          </p:cNvGrpSpPr>
          <p:nvPr/>
        </p:nvGrpSpPr>
        <p:grpSpPr bwMode="auto">
          <a:xfrm>
            <a:off x="879490" y="21034"/>
            <a:ext cx="7170738" cy="750887"/>
            <a:chOff x="2667001" y="-2260"/>
            <a:chExt cx="6858000" cy="751044"/>
          </a:xfrm>
        </p:grpSpPr>
        <p:sp>
          <p:nvSpPr>
            <p:cNvPr id="10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561 h 1136650"/>
                <a:gd name="T2" fmla="*/ 852 w 13004800"/>
                <a:gd name="T3" fmla="*/ 561 h 1136650"/>
                <a:gd name="T4" fmla="*/ 852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56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1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51 w 3822065"/>
                <a:gd name="T1" fmla="*/ 0 h 1132205"/>
                <a:gd name="T2" fmla="*/ 0 w 3822065"/>
                <a:gd name="T3" fmla="*/ 0 h 1132205"/>
                <a:gd name="T4" fmla="*/ 0 w 3822065"/>
                <a:gd name="T5" fmla="*/ 561 h 1132205"/>
                <a:gd name="T6" fmla="*/ 176 w 3822065"/>
                <a:gd name="T7" fmla="*/ 561 h 1132205"/>
                <a:gd name="T8" fmla="*/ 251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2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35 w 2066289"/>
                <a:gd name="T1" fmla="*/ 0 h 1136650"/>
                <a:gd name="T2" fmla="*/ 0 w 2066289"/>
                <a:gd name="T3" fmla="*/ 0 h 1136650"/>
                <a:gd name="T4" fmla="*/ 0 w 2066289"/>
                <a:gd name="T5" fmla="*/ 562 h 1136650"/>
                <a:gd name="T6" fmla="*/ 60 w 2066289"/>
                <a:gd name="T7" fmla="*/ 562 h 1136650"/>
                <a:gd name="T8" fmla="*/ 135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5829006" y="-16434"/>
            <a:ext cx="20970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alt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PROCER</a:t>
            </a:r>
          </a:p>
          <a:p>
            <a:pPr algn="r"/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Especificaciones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9656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9 Rectángulo redondeado"/>
          <p:cNvSpPr>
            <a:spLocks noChangeArrowheads="1"/>
          </p:cNvSpPr>
          <p:nvPr/>
        </p:nvSpPr>
        <p:spPr bwMode="auto">
          <a:xfrm>
            <a:off x="1547664" y="2132856"/>
            <a:ext cx="5909072" cy="1835944"/>
          </a:xfrm>
          <a:prstGeom prst="roundRect">
            <a:avLst>
              <a:gd name="adj" fmla="val 16667"/>
            </a:avLst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2100">
                <a:solidFill>
                  <a:srgbClr val="FFFFFF"/>
                </a:solidFill>
                <a:cs typeface="Arial" panose="020B0604020202020204" pitchFamily="34" charset="0"/>
              </a:rPr>
              <a:t>¿Querés pedir un crédito para tu PyME y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2100">
                <a:solidFill>
                  <a:srgbClr val="FFFFFF"/>
                </a:solidFill>
                <a:cs typeface="Arial" panose="020B0604020202020204" pitchFamily="34" charset="0"/>
              </a:rPr>
              <a:t>tenés dificultades para conseguir una garantía?</a:t>
            </a:r>
          </a:p>
        </p:txBody>
      </p:sp>
    </p:spTree>
    <p:extLst>
      <p:ext uri="{BB962C8B-B14F-4D97-AF65-F5344CB8AC3E}">
        <p14:creationId xmlns:p14="http://schemas.microsoft.com/office/powerpoint/2010/main" val="16480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D568E4-CC0E-4C94-8207-3F94AD059511}" type="slidenum">
              <a:rPr lang="es-AR" altLang="es-AR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AR" altLang="es-AR" sz="900">
              <a:solidFill>
                <a:srgbClr val="898989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78284" y="1484784"/>
            <a:ext cx="71707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sz="3600" b="1" dirty="0">
                <a:solidFill>
                  <a:srgbClr val="0091D1"/>
                </a:solidFill>
                <a:latin typeface="Montserrat"/>
                <a:ea typeface="Montserrat"/>
                <a:cs typeface="Montserrat"/>
              </a:rPr>
              <a:t>¿Necesitás un crédito </a:t>
            </a:r>
            <a:endParaRPr lang="es-AR" sz="3600" b="1" dirty="0" smtClean="0">
              <a:solidFill>
                <a:srgbClr val="0091D1"/>
              </a:solidFill>
              <a:latin typeface="Montserrat"/>
              <a:ea typeface="Montserrat"/>
              <a:cs typeface="Montserrat"/>
            </a:endParaRPr>
          </a:p>
          <a:p>
            <a:pPr algn="ctr" eaLnBrk="1" hangingPunct="1">
              <a:defRPr/>
            </a:pPr>
            <a:r>
              <a:rPr lang="es-AR" sz="3600" b="1" dirty="0" smtClean="0">
                <a:solidFill>
                  <a:srgbClr val="0091D1"/>
                </a:solidFill>
                <a:latin typeface="Montserrat"/>
                <a:ea typeface="Montserrat"/>
                <a:cs typeface="Montserrat"/>
              </a:rPr>
              <a:t>y </a:t>
            </a:r>
            <a:r>
              <a:rPr lang="es-AR" sz="3600" b="1" dirty="0">
                <a:solidFill>
                  <a:srgbClr val="0091D1"/>
                </a:solidFill>
                <a:latin typeface="Montserrat"/>
                <a:ea typeface="Montserrat"/>
                <a:cs typeface="Montserrat"/>
              </a:rPr>
              <a:t>no tenés garantía? </a:t>
            </a:r>
          </a:p>
          <a:p>
            <a:pPr eaLnBrk="1" hangingPunct="1">
              <a:defRPr/>
            </a:pPr>
            <a:endParaRPr lang="es-ES" sz="3600" b="1" dirty="0">
              <a:solidFill>
                <a:srgbClr val="0091D1"/>
              </a:solidFill>
              <a:latin typeface="Montserrat"/>
              <a:ea typeface="Montserrat"/>
              <a:cs typeface="Montserrat"/>
            </a:endParaRPr>
          </a:p>
          <a:p>
            <a:pPr algn="just" eaLnBrk="1" hangingPunct="1">
              <a:defRPr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Podes obtener una a través de las </a:t>
            </a:r>
            <a:r>
              <a:rPr lang="es-A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Sociedades de Garantía Recíproca </a:t>
            </a: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(SGR), </a:t>
            </a:r>
            <a:br>
              <a:rPr lang="es-A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que son entidades comerciales que otorgan avales a las </a:t>
            </a:r>
            <a:r>
              <a:rPr lang="es-AR" dirty="0" err="1">
                <a:solidFill>
                  <a:schemeClr val="bg1">
                    <a:lumMod val="50000"/>
                  </a:schemeClr>
                </a:solidFill>
              </a:rPr>
              <a:t>PyME</a:t>
            </a: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para que puedan acceder a créditos con tasas más convenientes. </a:t>
            </a:r>
          </a:p>
          <a:p>
            <a:pPr algn="just" eaLnBrk="1" hangingPunct="1"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Además, ofrecen asesoramiento técnico, económico y financiero.</a:t>
            </a:r>
          </a:p>
          <a:p>
            <a:pPr algn="just" eaLnBrk="1" hangingPunct="1"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Ingresá tus datos en la </a:t>
            </a:r>
            <a:r>
              <a:rPr lang="es-AR" i="1" dirty="0">
                <a:solidFill>
                  <a:schemeClr val="bg1">
                    <a:lumMod val="50000"/>
                  </a:schemeClr>
                </a:solidFill>
              </a:rPr>
              <a:t>Banca de Garantías</a:t>
            </a: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 y te ponemos en contacto con una SGR para que juntos analicen el crédito que mejor se ajuste a las necesidades de tu negocio y proyecto.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upo 16"/>
          <p:cNvGrpSpPr>
            <a:grpSpLocks/>
          </p:cNvGrpSpPr>
          <p:nvPr/>
        </p:nvGrpSpPr>
        <p:grpSpPr bwMode="auto">
          <a:xfrm>
            <a:off x="878284" y="0"/>
            <a:ext cx="7170738" cy="750887"/>
            <a:chOff x="2667001" y="-2260"/>
            <a:chExt cx="6858000" cy="751044"/>
          </a:xfrm>
        </p:grpSpPr>
        <p:sp>
          <p:nvSpPr>
            <p:cNvPr id="10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561 h 1136650"/>
                <a:gd name="T2" fmla="*/ 852 w 13004800"/>
                <a:gd name="T3" fmla="*/ 561 h 1136650"/>
                <a:gd name="T4" fmla="*/ 852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56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1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51 w 3822065"/>
                <a:gd name="T1" fmla="*/ 0 h 1132205"/>
                <a:gd name="T2" fmla="*/ 0 w 3822065"/>
                <a:gd name="T3" fmla="*/ 0 h 1132205"/>
                <a:gd name="T4" fmla="*/ 0 w 3822065"/>
                <a:gd name="T5" fmla="*/ 561 h 1132205"/>
                <a:gd name="T6" fmla="*/ 176 w 3822065"/>
                <a:gd name="T7" fmla="*/ 561 h 1132205"/>
                <a:gd name="T8" fmla="*/ 251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2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35 w 2066289"/>
                <a:gd name="T1" fmla="*/ 0 h 1136650"/>
                <a:gd name="T2" fmla="*/ 0 w 2066289"/>
                <a:gd name="T3" fmla="*/ 0 h 1136650"/>
                <a:gd name="T4" fmla="*/ 0 w 2066289"/>
                <a:gd name="T5" fmla="*/ 562 h 1136650"/>
                <a:gd name="T6" fmla="*/ 60 w 2066289"/>
                <a:gd name="T7" fmla="*/ 562 h 1136650"/>
                <a:gd name="T8" fmla="*/ 135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36869" name="Rectángulo 8"/>
          <p:cNvSpPr>
            <a:spLocks noChangeArrowheads="1"/>
          </p:cNvSpPr>
          <p:nvPr/>
        </p:nvSpPr>
        <p:spPr bwMode="auto">
          <a:xfrm>
            <a:off x="5642594" y="2110"/>
            <a:ext cx="2406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de garantías</a:t>
            </a:r>
            <a:endParaRPr lang="es-AR" altLang="es-A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8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954B0E-8664-4905-9D65-1BFA99120A01}" type="slidenum">
              <a:rPr lang="es-AR" altLang="es-AR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AR" altLang="es-AR" sz="900">
              <a:solidFill>
                <a:srgbClr val="898989"/>
              </a:solidFill>
            </a:endParaRPr>
          </a:p>
        </p:txBody>
      </p:sp>
      <p:pic>
        <p:nvPicPr>
          <p:cNvPr id="37893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878284" y="1439010"/>
            <a:ext cx="7170737" cy="5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redondeado 12"/>
          <p:cNvSpPr/>
          <p:nvPr/>
        </p:nvSpPr>
        <p:spPr>
          <a:xfrm>
            <a:off x="1709738" y="2511029"/>
            <a:ext cx="5183981" cy="14966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350"/>
          </a:p>
        </p:txBody>
      </p:sp>
      <p:sp>
        <p:nvSpPr>
          <p:cNvPr id="14" name="Flecha derecha 13"/>
          <p:cNvSpPr/>
          <p:nvPr/>
        </p:nvSpPr>
        <p:spPr>
          <a:xfrm>
            <a:off x="176412" y="2924944"/>
            <a:ext cx="756047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350"/>
          </a:p>
        </p:txBody>
      </p:sp>
      <p:pic>
        <p:nvPicPr>
          <p:cNvPr id="3789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16180"/>
          <a:stretch>
            <a:fillRect/>
          </a:stretch>
        </p:blipFill>
        <p:spPr bwMode="auto">
          <a:xfrm>
            <a:off x="1932109" y="760325"/>
            <a:ext cx="5071990" cy="6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6"/>
          <p:cNvGrpSpPr>
            <a:grpSpLocks/>
          </p:cNvGrpSpPr>
          <p:nvPr/>
        </p:nvGrpSpPr>
        <p:grpSpPr bwMode="auto">
          <a:xfrm>
            <a:off x="878284" y="0"/>
            <a:ext cx="7170738" cy="750887"/>
            <a:chOff x="2667001" y="-2260"/>
            <a:chExt cx="6858000" cy="751044"/>
          </a:xfrm>
        </p:grpSpPr>
        <p:sp>
          <p:nvSpPr>
            <p:cNvPr id="15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561 h 1136650"/>
                <a:gd name="T2" fmla="*/ 852 w 13004800"/>
                <a:gd name="T3" fmla="*/ 561 h 1136650"/>
                <a:gd name="T4" fmla="*/ 852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56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6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51 w 3822065"/>
                <a:gd name="T1" fmla="*/ 0 h 1132205"/>
                <a:gd name="T2" fmla="*/ 0 w 3822065"/>
                <a:gd name="T3" fmla="*/ 0 h 1132205"/>
                <a:gd name="T4" fmla="*/ 0 w 3822065"/>
                <a:gd name="T5" fmla="*/ 561 h 1132205"/>
                <a:gd name="T6" fmla="*/ 176 w 3822065"/>
                <a:gd name="T7" fmla="*/ 561 h 1132205"/>
                <a:gd name="T8" fmla="*/ 251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7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35 w 2066289"/>
                <a:gd name="T1" fmla="*/ 0 h 1136650"/>
                <a:gd name="T2" fmla="*/ 0 w 2066289"/>
                <a:gd name="T3" fmla="*/ 0 h 1136650"/>
                <a:gd name="T4" fmla="*/ 0 w 2066289"/>
                <a:gd name="T5" fmla="*/ 562 h 1136650"/>
                <a:gd name="T6" fmla="*/ 60 w 2066289"/>
                <a:gd name="T7" fmla="*/ 562 h 1136650"/>
                <a:gd name="T8" fmla="*/ 135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18" name="Rectángulo 8"/>
          <p:cNvSpPr>
            <a:spLocks noChangeArrowheads="1"/>
          </p:cNvSpPr>
          <p:nvPr/>
        </p:nvSpPr>
        <p:spPr bwMode="auto">
          <a:xfrm>
            <a:off x="5642594" y="2110"/>
            <a:ext cx="2406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de garantías</a:t>
            </a:r>
            <a:endParaRPr lang="es-AR" altLang="es-A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835696" y="760325"/>
            <a:ext cx="5328592" cy="69120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2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9FF804-AE41-4049-BEAA-E829045BAF07}" type="slidenum">
              <a:rPr lang="es-AR" altLang="es-AR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AR" altLang="es-AR" sz="900">
              <a:solidFill>
                <a:srgbClr val="898989"/>
              </a:solidFill>
            </a:endParaRPr>
          </a:p>
        </p:txBody>
      </p:sp>
      <p:pic>
        <p:nvPicPr>
          <p:cNvPr id="3891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9578"/>
            <a:ext cx="8784976" cy="358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Shape 281"/>
          <p:cNvSpPr txBox="1">
            <a:spLocks noChangeArrowheads="1"/>
          </p:cNvSpPr>
          <p:nvPr/>
        </p:nvSpPr>
        <p:spPr bwMode="auto">
          <a:xfrm>
            <a:off x="1614710" y="5875657"/>
            <a:ext cx="5914579" cy="385631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1800" dirty="0" err="1">
                <a:solidFill>
                  <a:srgbClr val="4F6128"/>
                </a:solidFill>
                <a:cs typeface="Arial" panose="020B0604020202020204" pitchFamily="34" charset="0"/>
              </a:rPr>
              <a:t>Completá</a:t>
            </a: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 el formulario </a:t>
            </a:r>
            <a:r>
              <a:rPr lang="es-ES" altLang="es-AR" sz="1800" dirty="0" err="1">
                <a:solidFill>
                  <a:srgbClr val="4F6128"/>
                </a:solidFill>
                <a:cs typeface="Arial" panose="020B0604020202020204" pitchFamily="34" charset="0"/>
              </a:rPr>
              <a:t>on</a:t>
            </a: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 line y </a:t>
            </a:r>
            <a:r>
              <a:rPr lang="es-ES" altLang="es-AR" sz="1800" dirty="0" err="1">
                <a:solidFill>
                  <a:srgbClr val="4F6128"/>
                </a:solidFill>
                <a:cs typeface="Arial" panose="020B0604020202020204" pitchFamily="34" charset="0"/>
              </a:rPr>
              <a:t>registrá</a:t>
            </a: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 tu solicitud</a:t>
            </a:r>
          </a:p>
        </p:txBody>
      </p:sp>
      <p:pic>
        <p:nvPicPr>
          <p:cNvPr id="3891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16180"/>
          <a:stretch>
            <a:fillRect/>
          </a:stretch>
        </p:blipFill>
        <p:spPr bwMode="auto">
          <a:xfrm>
            <a:off x="1561737" y="983078"/>
            <a:ext cx="5912177" cy="8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6"/>
          <p:cNvGrpSpPr>
            <a:grpSpLocks/>
          </p:cNvGrpSpPr>
          <p:nvPr/>
        </p:nvGrpSpPr>
        <p:grpSpPr bwMode="auto">
          <a:xfrm>
            <a:off x="905073" y="5776"/>
            <a:ext cx="7170738" cy="750887"/>
            <a:chOff x="2667001" y="-2260"/>
            <a:chExt cx="6858000" cy="751044"/>
          </a:xfrm>
        </p:grpSpPr>
        <p:sp>
          <p:nvSpPr>
            <p:cNvPr id="12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561 h 1136650"/>
                <a:gd name="T2" fmla="*/ 852 w 13004800"/>
                <a:gd name="T3" fmla="*/ 561 h 1136650"/>
                <a:gd name="T4" fmla="*/ 852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56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3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51 w 3822065"/>
                <a:gd name="T1" fmla="*/ 0 h 1132205"/>
                <a:gd name="T2" fmla="*/ 0 w 3822065"/>
                <a:gd name="T3" fmla="*/ 0 h 1132205"/>
                <a:gd name="T4" fmla="*/ 0 w 3822065"/>
                <a:gd name="T5" fmla="*/ 561 h 1132205"/>
                <a:gd name="T6" fmla="*/ 176 w 3822065"/>
                <a:gd name="T7" fmla="*/ 561 h 1132205"/>
                <a:gd name="T8" fmla="*/ 251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4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35 w 2066289"/>
                <a:gd name="T1" fmla="*/ 0 h 1136650"/>
                <a:gd name="T2" fmla="*/ 0 w 2066289"/>
                <a:gd name="T3" fmla="*/ 0 h 1136650"/>
                <a:gd name="T4" fmla="*/ 0 w 2066289"/>
                <a:gd name="T5" fmla="*/ 562 h 1136650"/>
                <a:gd name="T6" fmla="*/ 60 w 2066289"/>
                <a:gd name="T7" fmla="*/ 562 h 1136650"/>
                <a:gd name="T8" fmla="*/ 135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38917" name="Rectángulo 13"/>
          <p:cNvSpPr>
            <a:spLocks noChangeArrowheads="1"/>
          </p:cNvSpPr>
          <p:nvPr/>
        </p:nvSpPr>
        <p:spPr bwMode="auto">
          <a:xfrm>
            <a:off x="3563889" y="29948"/>
            <a:ext cx="4511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altLang="es-A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¿Cómo registrar mi solicitud </a:t>
            </a:r>
          </a:p>
          <a:p>
            <a:pPr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altLang="es-A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en la Banca de garantías? 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489983" y="871701"/>
            <a:ext cx="5724822" cy="102925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1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388913-8E01-4AAE-B384-237155986D2C}" type="slidenum">
              <a:rPr lang="es-AR" altLang="es-AR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AR" altLang="es-AR" sz="900">
              <a:solidFill>
                <a:srgbClr val="898989"/>
              </a:solidFill>
            </a:endParaRPr>
          </a:p>
        </p:txBody>
      </p:sp>
      <p:pic>
        <p:nvPicPr>
          <p:cNvPr id="3993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4535"/>
            <a:ext cx="8662988" cy="27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hape 281"/>
          <p:cNvSpPr txBox="1">
            <a:spLocks noChangeArrowheads="1"/>
          </p:cNvSpPr>
          <p:nvPr/>
        </p:nvSpPr>
        <p:spPr bwMode="auto">
          <a:xfrm>
            <a:off x="1630772" y="5110062"/>
            <a:ext cx="5801494" cy="463124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1800" dirty="0" err="1">
                <a:solidFill>
                  <a:srgbClr val="4F6128"/>
                </a:solidFill>
                <a:cs typeface="Arial" panose="020B0604020202020204" pitchFamily="34" charset="0"/>
              </a:rPr>
              <a:t>Ingresá</a:t>
            </a:r>
            <a:r>
              <a:rPr lang="es-ES" altLang="es-AR" sz="1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los datos de tu empresa</a:t>
            </a:r>
          </a:p>
        </p:txBody>
      </p:sp>
      <p:grpSp>
        <p:nvGrpSpPr>
          <p:cNvPr id="10" name="Grupo 16"/>
          <p:cNvGrpSpPr>
            <a:grpSpLocks/>
          </p:cNvGrpSpPr>
          <p:nvPr/>
        </p:nvGrpSpPr>
        <p:grpSpPr bwMode="auto">
          <a:xfrm>
            <a:off x="946150" y="0"/>
            <a:ext cx="7170738" cy="750887"/>
            <a:chOff x="2667001" y="-2260"/>
            <a:chExt cx="6858000" cy="751044"/>
          </a:xfrm>
        </p:grpSpPr>
        <p:sp>
          <p:nvSpPr>
            <p:cNvPr id="11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561 h 1136650"/>
                <a:gd name="T2" fmla="*/ 852 w 13004800"/>
                <a:gd name="T3" fmla="*/ 561 h 1136650"/>
                <a:gd name="T4" fmla="*/ 852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56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2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51 w 3822065"/>
                <a:gd name="T1" fmla="*/ 0 h 1132205"/>
                <a:gd name="T2" fmla="*/ 0 w 3822065"/>
                <a:gd name="T3" fmla="*/ 0 h 1132205"/>
                <a:gd name="T4" fmla="*/ 0 w 3822065"/>
                <a:gd name="T5" fmla="*/ 561 h 1132205"/>
                <a:gd name="T6" fmla="*/ 176 w 3822065"/>
                <a:gd name="T7" fmla="*/ 561 h 1132205"/>
                <a:gd name="T8" fmla="*/ 251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3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35 w 2066289"/>
                <a:gd name="T1" fmla="*/ 0 h 1136650"/>
                <a:gd name="T2" fmla="*/ 0 w 2066289"/>
                <a:gd name="T3" fmla="*/ 0 h 1136650"/>
                <a:gd name="T4" fmla="*/ 0 w 2066289"/>
                <a:gd name="T5" fmla="*/ 562 h 1136650"/>
                <a:gd name="T6" fmla="*/ 60 w 2066289"/>
                <a:gd name="T7" fmla="*/ 562 h 1136650"/>
                <a:gd name="T8" fmla="*/ 135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39942" name="Rectángulo 11"/>
          <p:cNvSpPr>
            <a:spLocks noChangeArrowheads="1"/>
          </p:cNvSpPr>
          <p:nvPr/>
        </p:nvSpPr>
        <p:spPr bwMode="auto">
          <a:xfrm>
            <a:off x="3324483" y="20800"/>
            <a:ext cx="4687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altLang="es-AR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Registrá</a:t>
            </a:r>
            <a:r>
              <a:rPr lang="es-ES" altLang="es-A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tu solicitud en 3 simples pasos</a:t>
            </a:r>
          </a:p>
        </p:txBody>
      </p:sp>
    </p:spTree>
    <p:extLst>
      <p:ext uri="{BB962C8B-B14F-4D97-AF65-F5344CB8AC3E}">
        <p14:creationId xmlns:p14="http://schemas.microsoft.com/office/powerpoint/2010/main" val="26382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405</Words>
  <Application>Microsoft Office PowerPoint</Application>
  <PresentationFormat>Presentación en pantalla (4:3)</PresentationFormat>
  <Paragraphs>65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Montserrat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mecon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cfontenla_mecon</dc:creator>
  <cp:lastModifiedBy>Cristian Sebastian Garcia</cp:lastModifiedBy>
  <cp:revision>28</cp:revision>
  <dcterms:created xsi:type="dcterms:W3CDTF">2017-04-27T20:59:07Z</dcterms:created>
  <dcterms:modified xsi:type="dcterms:W3CDTF">2017-05-22T13:14:14Z</dcterms:modified>
</cp:coreProperties>
</file>